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2801600" cx="9601200"/>
  <p:notesSz cx="6858000" cy="9144000"/>
  <p:embeddedFontLst>
    <p:embeddedFont>
      <p:font typeface="Arial Black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jLtOD3sUGY5+8fm8AcXex0MQGe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2C3E130-F3B8-4DA3-9CEA-628D3EC056FC}">
  <a:tblStyle styleId="{F2C3E130-F3B8-4DA3-9CEA-628D3EC056F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rialBlack-regular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720090" y="2095078"/>
            <a:ext cx="8161020" cy="44568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200150" y="6723804"/>
            <a:ext cx="7200900" cy="30907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/>
            </a:lvl1pPr>
            <a:lvl2pPr lvl="1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lvl="2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sz="1890"/>
            </a:lvl3pPr>
            <a:lvl4pPr lvl="3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4pPr>
            <a:lvl5pPr lvl="4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5pPr>
            <a:lvl6pPr lvl="5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6pPr>
            <a:lvl7pPr lvl="6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7pPr>
            <a:lvl8pPr lvl="7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8pPr>
            <a:lvl9pPr lvl="8" algn="ctr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739352" y="3328565"/>
            <a:ext cx="8122498" cy="82810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2481606" y="5070820"/>
            <a:ext cx="10848764" cy="20702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718919" y="3060568"/>
            <a:ext cx="10848764" cy="6090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655082" y="3191514"/>
            <a:ext cx="8281035" cy="53251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300"/>
              <a:buFont typeface="Calibri"/>
              <a:buNone/>
              <a:defRPr sz="6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655082" y="8567000"/>
            <a:ext cx="8281035" cy="28003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sz="252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2100"/>
              <a:buNone/>
              <a:defRPr sz="21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890"/>
              <a:buNone/>
              <a:defRPr sz="18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rgbClr val="888888"/>
              </a:buClr>
              <a:buSzPts val="1680"/>
              <a:buNone/>
              <a:defRPr sz="167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660083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860608" y="3407833"/>
            <a:ext cx="4080510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6133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661334" y="3138171"/>
            <a:ext cx="4061757" cy="1537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b="1" sz="2520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661334" y="4676140"/>
            <a:ext cx="4061757" cy="687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860608" y="3138171"/>
            <a:ext cx="4081761" cy="153796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520"/>
              <a:buNone/>
              <a:defRPr b="1" sz="2520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189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b="1" sz="1679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860608" y="4676140"/>
            <a:ext cx="4081761" cy="68778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4196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3360"/>
              <a:buChar char="•"/>
              <a:defRPr sz="3359"/>
            </a:lvl1pPr>
            <a:lvl2pPr indent="-41529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940"/>
              <a:buChar char="•"/>
              <a:defRPr sz="2940"/>
            </a:lvl2pPr>
            <a:lvl3pPr indent="-388619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Char char="•"/>
              <a:defRPr sz="2520"/>
            </a:lvl3pPr>
            <a:lvl4pPr indent="-36195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4pPr>
            <a:lvl5pPr indent="-36195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5pPr>
            <a:lvl6pPr indent="-36195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6pPr>
            <a:lvl7pPr indent="-36195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7pPr>
            <a:lvl8pPr indent="-36195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8pPr>
            <a:lvl9pPr indent="-36195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661333" y="853440"/>
            <a:ext cx="3096637" cy="2987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60"/>
              <a:buFont typeface="Calibri"/>
              <a:buNone/>
              <a:defRPr sz="33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4081760" y="1843196"/>
            <a:ext cx="4860608" cy="909743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661333" y="3840480"/>
            <a:ext cx="3096637" cy="71149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1680"/>
              <a:buNone/>
              <a:defRPr sz="1679"/>
            </a:lvl1pPr>
            <a:lvl2pPr indent="-228600" lvl="1" marL="914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470"/>
              <a:buNone/>
              <a:defRPr sz="1470"/>
            </a:lvl2pPr>
            <a:lvl3pPr indent="-228600" lvl="2" marL="1371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260"/>
              <a:buNone/>
              <a:defRPr sz="1260"/>
            </a:lvl3pPr>
            <a:lvl4pPr indent="-228600" lvl="3" marL="1828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4pPr>
            <a:lvl5pPr indent="-228600" lvl="4" marL="22860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5pPr>
            <a:lvl6pPr indent="-228600" lvl="5" marL="27432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6pPr>
            <a:lvl7pPr indent="-228600" lvl="6" marL="32004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7pPr>
            <a:lvl8pPr indent="-228600" lvl="7" marL="36576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8pPr>
            <a:lvl9pPr indent="-228600" lvl="8" marL="411480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20"/>
              <a:buFont typeface="Calibri"/>
              <a:buNone/>
              <a:defRPr b="0" i="0" sz="46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15290" lvl="0" marL="457200" marR="0" rtl="0" algn="l">
              <a:lnSpc>
                <a:spcPct val="90000"/>
              </a:lnSpc>
              <a:spcBef>
                <a:spcPts val="1050"/>
              </a:spcBef>
              <a:spcAft>
                <a:spcPts val="0"/>
              </a:spcAft>
              <a:buClr>
                <a:schemeClr val="dk1"/>
              </a:buClr>
              <a:buSzPts val="2940"/>
              <a:buFont typeface="Arial"/>
              <a:buChar char="•"/>
              <a:defRPr b="0" i="0" sz="29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8619" lvl="1" marL="9144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520"/>
              <a:buFont typeface="Arial"/>
              <a:buChar char="•"/>
              <a:defRPr b="0" i="0" sz="25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1950" lvl="2" marL="13716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8614" lvl="3" marL="18288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8614" lvl="4" marL="22860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8614" lvl="5" marL="27432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8614" lvl="6" marL="32004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8615" lvl="7" marL="36576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8615" lvl="8" marL="4114800" marR="0" rtl="0" algn="l">
              <a:lnSpc>
                <a:spcPct val="90000"/>
              </a:lnSpc>
              <a:spcBef>
                <a:spcPts val="525"/>
              </a:spcBef>
              <a:spcAft>
                <a:spcPts val="0"/>
              </a:spcAft>
              <a:buClr>
                <a:schemeClr val="dk1"/>
              </a:buClr>
              <a:buSzPts val="1890"/>
              <a:buFont typeface="Arial"/>
              <a:buChar char="•"/>
              <a:defRPr b="0" i="0" sz="18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60"/>
              <a:buFont typeface="Arial"/>
              <a:buNone/>
              <a:defRPr b="0" i="0" sz="126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6.png"/><Relationship Id="rId10" Type="http://schemas.openxmlformats.org/officeDocument/2006/relationships/image" Target="../media/image12.png"/><Relationship Id="rId13" Type="http://schemas.openxmlformats.org/officeDocument/2006/relationships/hyperlink" Target="http://www.elektronik-cup.dk/" TargetMode="Externa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5" Type="http://schemas.openxmlformats.org/officeDocument/2006/relationships/image" Target="../media/image5.png"/><Relationship Id="rId14" Type="http://schemas.openxmlformats.org/officeDocument/2006/relationships/image" Target="../media/image14.png"/><Relationship Id="rId17" Type="http://schemas.openxmlformats.org/officeDocument/2006/relationships/image" Target="../media/image7.png"/><Relationship Id="rId16" Type="http://schemas.openxmlformats.org/officeDocument/2006/relationships/image" Target="../media/image3.png"/><Relationship Id="rId5" Type="http://schemas.openxmlformats.org/officeDocument/2006/relationships/image" Target="../media/image13.png"/><Relationship Id="rId6" Type="http://schemas.openxmlformats.org/officeDocument/2006/relationships/image" Target="../media/image9.png"/><Relationship Id="rId7" Type="http://schemas.openxmlformats.org/officeDocument/2006/relationships/image" Target="../media/image2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group of people in a field&#10;&#10;Description automatically generated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1949375"/>
            <a:ext cx="9601200" cy="2766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clock, drawing&#10;&#10;Description automatically generated"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52376" y="55969"/>
            <a:ext cx="5096447" cy="1339408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0" y="1426155"/>
            <a:ext cx="9601200" cy="507900"/>
          </a:xfrm>
          <a:prstGeom prst="rect">
            <a:avLst/>
          </a:prstGeom>
          <a:solidFill>
            <a:srgbClr val="83BA4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da-DK" sz="27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Fredag d. 13. juni 2025 kl. 15 - 20 på Vestbjerg </a:t>
            </a:r>
            <a:r>
              <a:rPr lang="da-DK" sz="2700">
                <a:solidFill>
                  <a:schemeClr val="lt1"/>
                </a:solidFill>
              </a:rPr>
              <a:t>Idrætscenter</a:t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0" y="3872075"/>
            <a:ext cx="2676600" cy="2027400"/>
          </a:xfrm>
          <a:prstGeom prst="rect">
            <a:avLst/>
          </a:prstGeom>
          <a:solidFill>
            <a:srgbClr val="F99D33"/>
          </a:solidFill>
          <a:ln>
            <a:noFill/>
          </a:ln>
        </p:spPr>
        <p:txBody>
          <a:bodyPr anchorCtr="0" anchor="ctr" bIns="180000" lIns="180000" spcFirstLastPara="1" rIns="180000" wrap="square" tIns="180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da-DK" sz="27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INVITATION</a:t>
            </a:r>
            <a:br>
              <a:rPr b="0" i="0" lang="da-DK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da-DK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ELEKTRONIK CUP</a:t>
            </a:r>
            <a:br>
              <a:rPr b="0" i="0" lang="da-DK" sz="1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da-DK" sz="6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2025</a:t>
            </a:r>
            <a:endParaRPr b="0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2728500" y="4695588"/>
            <a:ext cx="68727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da-DK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 er med stor fornøjelse, at vi kan invitere jer til Elektronik Cup 2025. Elektronik Cup er et af årets sportslige og kollegiale højdepunkter for mange virksomheder i Aalborg og omegn, og hver gang en sikker succes.</a:t>
            </a:r>
            <a:endParaRPr b="0" i="0" sz="19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9" name="Google Shape;89;p1"/>
          <p:cNvGraphicFramePr/>
          <p:nvPr/>
        </p:nvGraphicFramePr>
        <p:xfrm>
          <a:off x="73304" y="608797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{F2C3E130-F3B8-4DA3-9CEA-628D3EC056FC}</a:tableStyleId>
              </a:tblPr>
              <a:tblGrid>
                <a:gridCol w="1036650"/>
                <a:gridCol w="2016425"/>
                <a:gridCol w="1422500"/>
                <a:gridCol w="1933575"/>
                <a:gridCol w="1028300"/>
                <a:gridCol w="1721800"/>
              </a:tblGrid>
              <a:tr h="1410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Gå-tur/walk</a:t>
                      </a:r>
                      <a:b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eller 10 km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Alle går (efter eget valg på dagen) 5 eller 10 km.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Mix-volley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 personer pr. hold</a:t>
                      </a: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med min. 1 kvinde på banen.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Petanque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2-3 personer pr. hold. Hyggeligt!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132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Hockey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 personer pr. hold. Altid fuld knald på.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Padel-tennis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 personer pr. hold. Spillet alle taler om. 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Tovtrækning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personer pr. hold. En rigtig</a:t>
                      </a: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publikumssucces.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</a:tr>
              <a:tr h="1138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Stafet-løb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 personer pr. hold, hver med 5 kilometer på en smuk løberute.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Bordfodbold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 personer pr. hold. Masser af mål og action.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Fodbold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Udendørs 7 personer pr. hold – Altid en succes.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1297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Yoga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highlight>
                            <a:srgbClr val="FFFFFF"/>
                          </a:highlight>
                          <a:latin typeface="Arial"/>
                          <a:ea typeface="Arial"/>
                          <a:cs typeface="Arial"/>
                          <a:sym typeface="Arial"/>
                        </a:rPr>
                        <a:t>En times yoga sidst på eftermiddagen. Oplagt at kombinere med gå-tur eller løb.</a:t>
                      </a:r>
                      <a:endParaRPr b="1"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800">
                          <a:latin typeface="Arial"/>
                          <a:ea typeface="Arial"/>
                          <a:cs typeface="Arial"/>
                          <a:sym typeface="Arial"/>
                        </a:rPr>
                        <a:t>Tennis </a:t>
                      </a:r>
                      <a:r>
                        <a:rPr b="1" lang="da-DK" sz="1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(NYT)</a:t>
                      </a:r>
                      <a:endParaRPr b="1" sz="1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 personer pr. hold. </a:t>
                      </a: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Så skal der slås hårdt til hurtige bolde</a:t>
                      </a:r>
                      <a:r>
                        <a:rPr lang="da-DK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.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rPr b="1" lang="da-DK" sz="1600">
                          <a:latin typeface="Arial"/>
                          <a:ea typeface="Arial"/>
                          <a:cs typeface="Arial"/>
                          <a:sym typeface="Arial"/>
                        </a:rPr>
                        <a:t>Disc golf (NYT)</a:t>
                      </a:r>
                      <a:endParaRPr sz="12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da-DK">
                          <a:latin typeface="Arial"/>
                          <a:ea typeface="Arial"/>
                          <a:cs typeface="Arial"/>
                          <a:sym typeface="Arial"/>
                        </a:rPr>
                        <a:t>2 personer pr. hold, flotte, præcise kast efter kurvene.</a:t>
                      </a:r>
                      <a:endParaRPr b="1" sz="180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descr="A picture containing drawing&#10;&#10;Description automatically generated"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582644" y="6118584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582644" y="8621407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2" name="Google Shape;92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570677" y="8704811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3" name="Google Shape;93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18361" y="6183857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4" name="Google Shape;94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8361" y="7420817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5" name="Google Shape;95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577305" y="6060661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6" name="Google Shape;96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18361" y="8630948"/>
            <a:ext cx="95250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drawing&#10;&#10;Description automatically generated" id="97" name="Google Shape;97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570680" y="7420834"/>
            <a:ext cx="952500" cy="952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73307" y="12222411"/>
            <a:ext cx="952789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Bemærk: For at sikre en optimal afvikling, kan der for enkelte </a:t>
            </a:r>
            <a:r>
              <a:rPr lang="da-DK">
                <a:solidFill>
                  <a:schemeClr val="dk1"/>
                </a:solidFill>
              </a:rPr>
              <a:t>aktiviteter 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være et minimum eller maksimum for antallet af deltagende hold. Hvis det betyder ændringer omkring en planlagt </a:t>
            </a:r>
            <a:r>
              <a:rPr lang="da-DK">
                <a:solidFill>
                  <a:schemeClr val="dk1"/>
                </a:solidFill>
              </a:rPr>
              <a:t>aktivitet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kontakter vi firmaerne hurtigst muligt.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73307" y="11078058"/>
            <a:ext cx="94089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Sådan tilmelder du dig:</a:t>
            </a:r>
            <a:b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at være med i Elektronik Cup som deltager i en eller flere </a:t>
            </a:r>
            <a:r>
              <a:rPr lang="da-DK">
                <a:solidFill>
                  <a:schemeClr val="dk1"/>
                </a:solidFill>
              </a:rPr>
              <a:t>aktiviteter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skal du tilmelde dig hos den/de personer i dit firma/personaleforening, som står for Elektronik Cup-tilmelding. Disse vil så tilmelde jeres hold til de forskellige </a:t>
            </a:r>
            <a:r>
              <a:rPr lang="da-DK">
                <a:solidFill>
                  <a:schemeClr val="dk1"/>
                </a:solidFill>
              </a:rPr>
              <a:t>aktiviteter 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via vores hjemmeside på </a:t>
            </a:r>
            <a:r>
              <a:rPr b="0" i="0" lang="da-DK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www.elektronik-cup.dk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Deadline for jeres samlede tilmelding er </a:t>
            </a:r>
            <a:r>
              <a:rPr lang="da-DK">
                <a:solidFill>
                  <a:schemeClr val="dk1"/>
                </a:solidFill>
              </a:rPr>
              <a:t>tirsdag 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d. 2</a:t>
            </a:r>
            <a:r>
              <a:rPr lang="da-DK">
                <a:solidFill>
                  <a:schemeClr val="dk1"/>
                </a:solidFill>
              </a:rPr>
              <a:t>7</a:t>
            </a:r>
            <a:r>
              <a:rPr b="0" i="0" lang="da-DK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maj kl. 23.55.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Icon&#10;&#10;Description automatically generated" id="100" name="Google Shape;100;p1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3581894" y="7420077"/>
            <a:ext cx="954000" cy="9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155950" y="9853750"/>
            <a:ext cx="954000" cy="9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 title="icon_tennis_100x100.png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3581900" y="9925186"/>
            <a:ext cx="954000" cy="95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 title="icon_disc-golf_100x100.png"/>
          <p:cNvPicPr preferRelativeResize="0"/>
          <p:nvPr/>
        </p:nvPicPr>
        <p:blipFill rotWithShape="1">
          <a:blip r:embed="rId17">
            <a:alphaModFix/>
          </a:blip>
          <a:srcRect b="0" l="0" r="-160" t="0"/>
          <a:stretch/>
        </p:blipFill>
        <p:spPr>
          <a:xfrm>
            <a:off x="6576550" y="9925800"/>
            <a:ext cx="954000" cy="95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2020-06-20T16:19:05Z</dcterms:created>
  <dc:creator>Nikolaj Lyngbye Kolbe</dc:creator>
</cp:coreProperties>
</file>